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sldIdLst>
    <p:sldId id="343" r:id="rId5"/>
    <p:sldId id="257" r:id="rId6"/>
    <p:sldId id="284" r:id="rId7"/>
    <p:sldId id="357" r:id="rId8"/>
    <p:sldId id="351" r:id="rId9"/>
    <p:sldId id="359" r:id="rId10"/>
    <p:sldId id="353" r:id="rId11"/>
    <p:sldId id="354" r:id="rId12"/>
    <p:sldId id="358" r:id="rId13"/>
    <p:sldId id="350" r:id="rId14"/>
    <p:sldId id="285" r:id="rId15"/>
    <p:sldId id="342" r:id="rId16"/>
    <p:sldId id="356" r:id="rId17"/>
    <p:sldId id="341" r:id="rId18"/>
    <p:sldId id="35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  <p:cmAuthor id="3" name="Tan, Joshua" initials="TJ" lastIdx="1" clrIdx="2">
    <p:extLst>
      <p:ext uri="{19B8F6BF-5375-455C-9EA6-DF929625EA0E}">
        <p15:presenceInfo xmlns:p15="http://schemas.microsoft.com/office/powerpoint/2012/main" userId="S::zceejt0@ucl.ac.uk::cd25adc1-a88a-470d-ad73-29ee966b4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EDEFF7"/>
    <a:srgbClr val="D0D1D9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B8A92-8ABE-4A32-8AC7-BEB04E941AFF}" v="4" dt="2022-01-18T23:28:02.524"/>
    <p1510:client id="{16993FC6-1FC0-4F9B-86DD-8713962FDB13}" v="11" dt="2022-01-19T14:59:40.252"/>
    <p1510:client id="{281E9A38-9991-4290-92B3-EC924541EACB}" v="4" dt="2022-01-19T13:44:27.849"/>
    <p1510:client id="{2B4EF898-7918-43E3-9BB4-C88EF1927D60}" v="1" dt="2022-01-19T14:08:54.550"/>
    <p1510:client id="{30B233D3-02BF-4718-B9DC-F5FA7D40947F}" v="2183" dt="2022-01-19T05:05:54.125"/>
    <p1510:client id="{38A6DDAC-3F1C-4EA7-871A-12011475F6F1}" v="97" dt="2022-01-19T00:34:34.446"/>
    <p1510:client id="{391F93FF-57F0-4C4B-A0C5-CF573A1877C6}" v="8" dt="2022-01-19T01:31:33.718"/>
    <p1510:client id="{8C65993A-8A54-45FE-8DF5-1B25E150F68F}" v="1" dt="2022-01-19T01:34:23.685"/>
    <p1510:client id="{9DC8DFC6-41DF-4E0A-8E63-37FF662EE29B}" v="7" dt="2022-01-19T01:38:17.719"/>
    <p1510:client id="{C4EC9A19-33B7-413D-A008-018DDAA26AAF}" v="958" dt="2022-01-19T02:16:50.204"/>
    <p1510:client id="{C9A6AD1A-9563-48E1-A0A5-F0BE1A44B27B}" v="17" dt="2022-01-19T09:17:41.363"/>
    <p1510:client id="{D5379D49-E48B-4E23-9281-4F9B4A64AC58}" v="6" dt="2022-01-19T14:03:07.248"/>
    <p1510:client id="{E0964EC8-FF15-45C4-8332-ACE60FA20305}" v="1328" dt="2022-01-19T01:51:54.386"/>
    <p1510:client id="{F1A1C727-2D1A-4897-B308-1FC2E62012AE}" v="305" dt="2022-01-19T15:06:15.989"/>
    <p1510:client id="{F796E9B6-0714-44E7-B20F-E6C8ACBBA270}" v="109" dt="2022-01-19T02:07:47.299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28" autoAdjust="0"/>
    <p:restoredTop sz="94634" autoAdjust="0"/>
  </p:normalViewPr>
  <p:slideViewPr>
    <p:cSldViewPr snapToGrid="0">
      <p:cViewPr varScale="1">
        <p:scale>
          <a:sx n="82" d="100"/>
          <a:sy n="82" d="100"/>
        </p:scale>
        <p:origin x="11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18T16:20:41.877" idx="1">
    <p:pos x="6168" y="920"/>
    <p:text>not sure what else to add here but i alr have the script for this pretty ready
</p:text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1/19/2022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.com/watch?v=T4M6xN-LMWw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9D6631F-FF0C-4F9A-84C0-480345CE0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2" r="16243" b="-1"/>
          <a:stretch/>
        </p:blipFill>
        <p:spPr>
          <a:xfrm>
            <a:off x="5924550" y="633875"/>
            <a:ext cx="5632450" cy="5591175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490" y="864429"/>
            <a:ext cx="4852059" cy="1483249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Scenario x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800" dirty="0"/>
              <a:t>Team: Iason </a:t>
            </a:r>
            <a:r>
              <a:rPr lang="en-US" sz="2800" dirty="0" err="1"/>
              <a:t>Chaimalas</a:t>
            </a:r>
            <a:r>
              <a:rPr lang="en-US" sz="2800" dirty="0"/>
              <a:t>, </a:t>
            </a:r>
            <a:r>
              <a:rPr lang="en-US" sz="2800" dirty="0" err="1"/>
              <a:t>Arlend</a:t>
            </a:r>
            <a:r>
              <a:rPr lang="en-US" sz="2800" dirty="0"/>
              <a:t> Osmani, Joshua Tan, Mingyu Jia</a:t>
            </a: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23F0C8-2D49-424A-A1DE-6B33DD904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6" t="24342" r="28027" b="38471"/>
          <a:stretch/>
        </p:blipFill>
        <p:spPr>
          <a:xfrm>
            <a:off x="1212209" y="1602296"/>
            <a:ext cx="7084503" cy="2484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85FA2-C910-4375-A70B-3867499B9E70}"/>
              </a:ext>
            </a:extLst>
          </p:cNvPr>
          <p:cNvSpPr txBox="1"/>
          <p:nvPr/>
        </p:nvSpPr>
        <p:spPr>
          <a:xfrm>
            <a:off x="1258348" y="979093"/>
            <a:ext cx="8187656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 dirty="0">
                <a:latin typeface="Century Gothic"/>
                <a:cs typeface="Calibri"/>
              </a:rPr>
              <a:t>Digital-to-Analogue Converter (DAC)                R – 2R Ladder:</a:t>
            </a:r>
          </a:p>
          <a:p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354089-EA4F-4FFA-A05B-F200AA57AC09}"/>
              </a:ext>
            </a:extLst>
          </p:cNvPr>
          <p:cNvCxnSpPr/>
          <p:nvPr/>
        </p:nvCxnSpPr>
        <p:spPr>
          <a:xfrm>
            <a:off x="6004680" y="1163305"/>
            <a:ext cx="928491" cy="0"/>
          </a:xfrm>
          <a:prstGeom prst="straightConnector1">
            <a:avLst/>
          </a:prstGeom>
          <a:ln w="28575">
            <a:solidFill>
              <a:srgbClr val="19191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16D8D-EC59-4D9A-B91A-95C2D529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743" y="3858936"/>
            <a:ext cx="2934048" cy="2200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EDD6D6-4B75-41D7-A4BD-630B9D28391A}"/>
              </a:ext>
            </a:extLst>
          </p:cNvPr>
          <p:cNvSpPr txBox="1"/>
          <p:nvPr/>
        </p:nvSpPr>
        <p:spPr>
          <a:xfrm>
            <a:off x="1258348" y="4450673"/>
            <a:ext cx="6199465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How it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libri"/>
                <a:cs typeface="Calibri"/>
              </a:rPr>
              <a:t>The 8-bit digital signal from the MSP output is converted into an analogue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libri"/>
                <a:cs typeface="Calibri"/>
              </a:rPr>
              <a:t>Input voltages are applied to the R – 2R Ladder at various points, the MSP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libri"/>
                <a:cs typeface="Calibri"/>
              </a:rPr>
              <a:t>More input points results in better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libri"/>
                <a:cs typeface="Calibri"/>
              </a:rPr>
              <a:t>All the input voltages combine at the end of the R – 2R Ladder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Calibri"/>
                <a:cs typeface="Calibri"/>
              </a:rPr>
              <a:t>This drives the amplifier input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C0D29-D46E-4E89-ADF3-C4AD383DF117}"/>
              </a:ext>
            </a:extLst>
          </p:cNvPr>
          <p:cNvSpPr/>
          <p:nvPr/>
        </p:nvSpPr>
        <p:spPr>
          <a:xfrm>
            <a:off x="7699517" y="3140360"/>
            <a:ext cx="402405" cy="171235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621E6B-3F65-45E2-9C8B-35D035FCF3C2}"/>
              </a:ext>
            </a:extLst>
          </p:cNvPr>
          <p:cNvSpPr/>
          <p:nvPr/>
        </p:nvSpPr>
        <p:spPr>
          <a:xfrm>
            <a:off x="7459786" y="1881775"/>
            <a:ext cx="402405" cy="171235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7CC84-2F06-4F8A-879E-25C80586EAF4}"/>
              </a:ext>
            </a:extLst>
          </p:cNvPr>
          <p:cNvSpPr txBox="1"/>
          <p:nvPr/>
        </p:nvSpPr>
        <p:spPr>
          <a:xfrm>
            <a:off x="7416015" y="187653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latin typeface="Arial"/>
                <a:cs typeface="Arial"/>
              </a:rPr>
              <a:t>9.0V</a:t>
            </a:r>
            <a:endParaRPr lang="en-US" sz="900" b="1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28AA6-582C-4530-A80A-6129161BFF32}"/>
              </a:ext>
            </a:extLst>
          </p:cNvPr>
          <p:cNvSpPr txBox="1"/>
          <p:nvPr/>
        </p:nvSpPr>
        <p:spPr>
          <a:xfrm>
            <a:off x="7664307" y="3143676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 dirty="0">
                <a:latin typeface="Arial"/>
                <a:cs typeface="Arial"/>
              </a:rPr>
              <a:t>-9.0V</a:t>
            </a:r>
          </a:p>
        </p:txBody>
      </p:sp>
    </p:spTree>
    <p:extLst>
      <p:ext uri="{BB962C8B-B14F-4D97-AF65-F5344CB8AC3E}">
        <p14:creationId xmlns:p14="http://schemas.microsoft.com/office/powerpoint/2010/main" val="267524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F6E8676-FE7A-42E6-A17F-79B43771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72" y="3003376"/>
            <a:ext cx="5725324" cy="2476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B70955-82AF-4A63-A90C-4805274C2084}"/>
              </a:ext>
            </a:extLst>
          </p:cNvPr>
          <p:cNvSpPr txBox="1"/>
          <p:nvPr/>
        </p:nvSpPr>
        <p:spPr>
          <a:xfrm>
            <a:off x="917576" y="1527739"/>
            <a:ext cx="868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Aliasing is also commonly called folding back or mirroring of the input signal.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312465-F8AA-48A6-B469-8481DFC2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007" y="2678610"/>
            <a:ext cx="4656521" cy="28243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CF00E8-AE28-4549-BCF2-786961F53C3D}"/>
              </a:ext>
            </a:extLst>
          </p:cNvPr>
          <p:cNvSpPr txBox="1"/>
          <p:nvPr/>
        </p:nvSpPr>
        <p:spPr>
          <a:xfrm>
            <a:off x="8657617" y="4939339"/>
            <a:ext cx="212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What should be displayed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D76A97D-BE3D-43AF-A601-05A91B24C01F}"/>
              </a:ext>
            </a:extLst>
          </p:cNvPr>
          <p:cNvCxnSpPr>
            <a:cxnSpLocks/>
          </p:cNvCxnSpPr>
          <p:nvPr/>
        </p:nvCxnSpPr>
        <p:spPr>
          <a:xfrm rot="10800000">
            <a:off x="7895628" y="4756826"/>
            <a:ext cx="849538" cy="3210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5785DC-F0D3-47A8-ABCB-BDE07FE90AA6}"/>
              </a:ext>
            </a:extLst>
          </p:cNvPr>
          <p:cNvSpPr txBox="1"/>
          <p:nvPr/>
        </p:nvSpPr>
        <p:spPr>
          <a:xfrm>
            <a:off x="965201" y="1992321"/>
            <a:ext cx="570220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The anti-aliasing filter is essentially a low pass filter.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90091F-C167-4E11-A2A6-7C6EEDBA0EBC}"/>
              </a:ext>
            </a:extLst>
          </p:cNvPr>
          <p:cNvSpPr txBox="1"/>
          <p:nvPr/>
        </p:nvSpPr>
        <p:spPr>
          <a:xfrm>
            <a:off x="965201" y="863756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ALIASING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DC7A5-0044-4896-94E6-DF1229C6E90D}"/>
              </a:ext>
            </a:extLst>
          </p:cNvPr>
          <p:cNvSpPr txBox="1"/>
          <p:nvPr/>
        </p:nvSpPr>
        <p:spPr>
          <a:xfrm>
            <a:off x="6756400" y="5562600"/>
            <a:ext cx="46609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Figure 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5D6BDA-24AA-4F43-92C5-BFDF845F93B1}"/>
              </a:ext>
            </a:extLst>
          </p:cNvPr>
          <p:cNvSpPr txBox="1"/>
          <p:nvPr/>
        </p:nvSpPr>
        <p:spPr>
          <a:xfrm>
            <a:off x="793766" y="770702"/>
            <a:ext cx="373224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 dirty="0"/>
              <a:t>Full Schematic</a:t>
            </a:r>
          </a:p>
        </p:txBody>
      </p:sp>
      <p:pic>
        <p:nvPicPr>
          <p:cNvPr id="13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55BEE915-68A7-4549-8B7C-742EE7FC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29" y="2023406"/>
            <a:ext cx="10303267" cy="2468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712B2-407D-42D7-AFC2-AD4A7C018F46}"/>
              </a:ext>
            </a:extLst>
          </p:cNvPr>
          <p:cNvSpPr txBox="1"/>
          <p:nvPr/>
        </p:nvSpPr>
        <p:spPr>
          <a:xfrm>
            <a:off x="863029" y="1453792"/>
            <a:ext cx="1835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Potentiometer Biasing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469C3-9279-4F23-AE70-6543873900B3}"/>
              </a:ext>
            </a:extLst>
          </p:cNvPr>
          <p:cNvSpPr txBox="1"/>
          <p:nvPr/>
        </p:nvSpPr>
        <p:spPr>
          <a:xfrm>
            <a:off x="2130175" y="4544600"/>
            <a:ext cx="27003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MSP:</a:t>
            </a:r>
          </a:p>
          <a:p>
            <a:r>
              <a:rPr lang="en-US" dirty="0"/>
              <a:t>- ADC</a:t>
            </a:r>
          </a:p>
          <a:p>
            <a:r>
              <a:rPr lang="en-US" dirty="0"/>
              <a:t>- Band-stop Filter</a:t>
            </a:r>
          </a:p>
          <a:p>
            <a:r>
              <a:rPr lang="en-US" dirty="0"/>
              <a:t>- Multiply by Sinewave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53C24-6A67-44CD-ACA0-CB8C76B48021}"/>
              </a:ext>
            </a:extLst>
          </p:cNvPr>
          <p:cNvSpPr txBox="1"/>
          <p:nvPr/>
        </p:nvSpPr>
        <p:spPr>
          <a:xfrm>
            <a:off x="4185006" y="1590780"/>
            <a:ext cx="2700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14942-B7BB-444C-BDA7-04699A763001}"/>
              </a:ext>
            </a:extLst>
          </p:cNvPr>
          <p:cNvSpPr txBox="1"/>
          <p:nvPr/>
        </p:nvSpPr>
        <p:spPr>
          <a:xfrm>
            <a:off x="6094286" y="4544599"/>
            <a:ext cx="2700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Buffer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DE18B-5BB0-498D-813F-F27AB4DC1E03}"/>
              </a:ext>
            </a:extLst>
          </p:cNvPr>
          <p:cNvSpPr txBox="1"/>
          <p:nvPr/>
        </p:nvSpPr>
        <p:spPr>
          <a:xfrm>
            <a:off x="7369994" y="1590779"/>
            <a:ext cx="2700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Anti-Aliasing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9DD21-A3C3-4651-9A3E-86449929A8E4}"/>
              </a:ext>
            </a:extLst>
          </p:cNvPr>
          <p:cNvSpPr txBox="1"/>
          <p:nvPr/>
        </p:nvSpPr>
        <p:spPr>
          <a:xfrm>
            <a:off x="9150848" y="4544599"/>
            <a:ext cx="27003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INA128 Amplifier</a:t>
            </a:r>
          </a:p>
        </p:txBody>
      </p:sp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F2A5E9-A8B1-4EC5-AA4B-92500D82EC26}"/>
              </a:ext>
            </a:extLst>
          </p:cNvPr>
          <p:cNvSpPr txBox="1"/>
          <p:nvPr/>
        </p:nvSpPr>
        <p:spPr>
          <a:xfrm>
            <a:off x="4725156" y="884181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Full Built Circuit</a:t>
            </a:r>
            <a:endParaRPr lang="en-US"/>
          </a:p>
        </p:txBody>
      </p:sp>
      <p:pic>
        <p:nvPicPr>
          <p:cNvPr id="2" name="Picture 2" descr="A picture containing text, computer, indoor, desk&#10;&#10;Description automatically generated">
            <a:extLst>
              <a:ext uri="{FF2B5EF4-FFF2-40B4-BE49-F238E27FC236}">
                <a16:creationId xmlns:a16="http://schemas.microsoft.com/office/drawing/2014/main" id="{F5CBEA3E-B453-41EA-9659-A41AC320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636" y="1290917"/>
            <a:ext cx="6418729" cy="48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3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B2AE2D-A159-457B-A497-F6F61CDBD8F0}"/>
              </a:ext>
            </a:extLst>
          </p:cNvPr>
          <p:cNvSpPr txBox="1"/>
          <p:nvPr/>
        </p:nvSpPr>
        <p:spPr>
          <a:xfrm>
            <a:off x="961053" y="847653"/>
            <a:ext cx="46279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7115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87C00C-E2D9-466F-A5BE-2B10F620BECC}"/>
              </a:ext>
            </a:extLst>
          </p:cNvPr>
          <p:cNvSpPr txBox="1"/>
          <p:nvPr/>
        </p:nvSpPr>
        <p:spPr>
          <a:xfrm>
            <a:off x="997626" y="88682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3F62A-F907-4FBE-BDF9-E298C0199A84}"/>
              </a:ext>
            </a:extLst>
          </p:cNvPr>
          <p:cNvSpPr txBox="1"/>
          <p:nvPr/>
        </p:nvSpPr>
        <p:spPr>
          <a:xfrm>
            <a:off x="1204328" y="1712328"/>
            <a:ext cx="100690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[1] </a:t>
            </a:r>
            <a:r>
              <a:rPr lang="en-US" dirty="0">
                <a:ea typeface="+mn-lt"/>
                <a:cs typeface="+mn-lt"/>
              </a:rPr>
              <a:t>Figure a: Texas Instruments. (2018, February 20). TI </a:t>
            </a:r>
            <a:r>
              <a:rPr lang="en-US" dirty="0" err="1">
                <a:ea typeface="+mn-lt"/>
                <a:cs typeface="+mn-lt"/>
              </a:rPr>
              <a:t>Preciyoutubesion</a:t>
            </a:r>
            <a:r>
              <a:rPr lang="en-US" dirty="0">
                <a:ea typeface="+mn-lt"/>
                <a:cs typeface="+mn-lt"/>
              </a:rPr>
              <a:t> Labs - ADCs: Aliasing and Anti-aliasing Filters [Video]. YouTube. </a:t>
            </a:r>
            <a:r>
              <a:rPr lang="en-US" dirty="0">
                <a:ea typeface="+mn-lt"/>
                <a:cs typeface="+mn-lt"/>
                <a:hlinkClick r:id="rId2"/>
              </a:rPr>
              <a:t>https://www..com/watch?v=T4M6xN-LMWw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244599"/>
            <a:ext cx="4886854" cy="58758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Main objectives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1629" y="1538391"/>
            <a:ext cx="6222471" cy="3036425"/>
          </a:xfrm>
        </p:spPr>
        <p:txBody>
          <a:bodyPr/>
          <a:lstStyle/>
          <a:p>
            <a:r>
              <a:rPr lang="en-GB" dirty="0"/>
              <a:t> Work out how the scrambling is done </a:t>
            </a:r>
          </a:p>
          <a:p>
            <a:r>
              <a:rPr lang="en-GB" dirty="0"/>
              <a:t> Design and build a digital real-time audio descrambler to work out what the secret message is.  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97" y="725259"/>
            <a:ext cx="9726229" cy="1254898"/>
          </a:xfrm>
        </p:spPr>
        <p:txBody>
          <a:bodyPr/>
          <a:lstStyle/>
          <a:p>
            <a:r>
              <a:rPr lang="en-US" dirty="0"/>
              <a:t>General block diagram to descramble message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6BD9234A-B0BF-49C0-B829-7B99E269E582}"/>
              </a:ext>
            </a:extLst>
          </p:cNvPr>
          <p:cNvSpPr/>
          <p:nvPr/>
        </p:nvSpPr>
        <p:spPr>
          <a:xfrm>
            <a:off x="1022522" y="2270699"/>
            <a:ext cx="1760839" cy="91409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Scrambled message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E2A0A3D-3935-4BCF-85A6-F6910B3FDE13}"/>
              </a:ext>
            </a:extLst>
          </p:cNvPr>
          <p:cNvSpPr/>
          <p:nvPr/>
        </p:nvSpPr>
        <p:spPr>
          <a:xfrm>
            <a:off x="3004486" y="2560804"/>
            <a:ext cx="586596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0F217489-F615-4F51-9C12-22A3962E7400}"/>
              </a:ext>
            </a:extLst>
          </p:cNvPr>
          <p:cNvSpPr/>
          <p:nvPr/>
        </p:nvSpPr>
        <p:spPr>
          <a:xfrm>
            <a:off x="3695335" y="2265773"/>
            <a:ext cx="1760839" cy="91409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Potentiometer biasing 0-1.2V,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ADC conversion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97A7E41-D5FF-44F3-95A4-599AC0155B59}"/>
              </a:ext>
            </a:extLst>
          </p:cNvPr>
          <p:cNvSpPr/>
          <p:nvPr/>
        </p:nvSpPr>
        <p:spPr>
          <a:xfrm>
            <a:off x="5595953" y="2560804"/>
            <a:ext cx="586596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Diagonal Corners Rounded 23">
            <a:extLst>
              <a:ext uri="{FF2B5EF4-FFF2-40B4-BE49-F238E27FC236}">
                <a16:creationId xmlns:a16="http://schemas.microsoft.com/office/drawing/2014/main" id="{9865C698-EBDC-45BE-BD49-7300AF4386D0}"/>
              </a:ext>
            </a:extLst>
          </p:cNvPr>
          <p:cNvSpPr/>
          <p:nvPr/>
        </p:nvSpPr>
        <p:spPr>
          <a:xfrm>
            <a:off x="6355631" y="2265773"/>
            <a:ext cx="1760839" cy="91409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Removal of the 8khz signal 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E0A1540-2B01-49C7-95C0-AAD8EF1AE0E2}"/>
              </a:ext>
            </a:extLst>
          </p:cNvPr>
          <p:cNvSpPr/>
          <p:nvPr/>
        </p:nvSpPr>
        <p:spPr>
          <a:xfrm>
            <a:off x="8289552" y="2560804"/>
            <a:ext cx="586596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Diagonal Corners Rounded 27">
            <a:extLst>
              <a:ext uri="{FF2B5EF4-FFF2-40B4-BE49-F238E27FC236}">
                <a16:creationId xmlns:a16="http://schemas.microsoft.com/office/drawing/2014/main" id="{034B6532-8C2E-4E78-93DE-02F24CF0E777}"/>
              </a:ext>
            </a:extLst>
          </p:cNvPr>
          <p:cNvSpPr/>
          <p:nvPr/>
        </p:nvSpPr>
        <p:spPr>
          <a:xfrm>
            <a:off x="9015927" y="2265773"/>
            <a:ext cx="1760839" cy="91409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Sin wave modulation</a:t>
            </a:r>
          </a:p>
        </p:txBody>
      </p:sp>
      <p:sp>
        <p:nvSpPr>
          <p:cNvPr id="29" name="Rectangle: Diagonal Corners Rounded 28">
            <a:extLst>
              <a:ext uri="{FF2B5EF4-FFF2-40B4-BE49-F238E27FC236}">
                <a16:creationId xmlns:a16="http://schemas.microsoft.com/office/drawing/2014/main" id="{E53A987D-7184-485A-A286-9DCDD40B8C55}"/>
              </a:ext>
            </a:extLst>
          </p:cNvPr>
          <p:cNvSpPr/>
          <p:nvPr/>
        </p:nvSpPr>
        <p:spPr>
          <a:xfrm>
            <a:off x="9007655" y="4133953"/>
            <a:ext cx="1760839" cy="91409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DAC conversion 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035E059-550B-4D0C-AC07-2F3AA7F8F21C}"/>
              </a:ext>
            </a:extLst>
          </p:cNvPr>
          <p:cNvSpPr/>
          <p:nvPr/>
        </p:nvSpPr>
        <p:spPr>
          <a:xfrm rot="5400000">
            <a:off x="9603048" y="3494894"/>
            <a:ext cx="586596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Diagonal Corners Rounded 30">
            <a:extLst>
              <a:ext uri="{FF2B5EF4-FFF2-40B4-BE49-F238E27FC236}">
                <a16:creationId xmlns:a16="http://schemas.microsoft.com/office/drawing/2014/main" id="{1C9CF534-DA9E-45CB-8D04-DE38EEECB69C}"/>
              </a:ext>
            </a:extLst>
          </p:cNvPr>
          <p:cNvSpPr/>
          <p:nvPr/>
        </p:nvSpPr>
        <p:spPr>
          <a:xfrm>
            <a:off x="3695334" y="4130252"/>
            <a:ext cx="1760839" cy="91409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Original message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4000538-FD62-490D-B918-94C9219F1B9F}"/>
              </a:ext>
            </a:extLst>
          </p:cNvPr>
          <p:cNvSpPr/>
          <p:nvPr/>
        </p:nvSpPr>
        <p:spPr>
          <a:xfrm rot="10800000">
            <a:off x="8268764" y="4425283"/>
            <a:ext cx="586596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AB1042-25A3-4931-B03E-C3262DF3B9AC}"/>
              </a:ext>
            </a:extLst>
          </p:cNvPr>
          <p:cNvSpPr/>
          <p:nvPr/>
        </p:nvSpPr>
        <p:spPr>
          <a:xfrm rot="10800000">
            <a:off x="2946050" y="4458486"/>
            <a:ext cx="586596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: Diagonal Corners Rounded 34">
            <a:extLst>
              <a:ext uri="{FF2B5EF4-FFF2-40B4-BE49-F238E27FC236}">
                <a16:creationId xmlns:a16="http://schemas.microsoft.com/office/drawing/2014/main" id="{ED1E43A5-EEB3-422F-96A9-410A036041EB}"/>
              </a:ext>
            </a:extLst>
          </p:cNvPr>
          <p:cNvSpPr/>
          <p:nvPr/>
        </p:nvSpPr>
        <p:spPr>
          <a:xfrm>
            <a:off x="1022522" y="4130252"/>
            <a:ext cx="1760839" cy="91409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Speaker output</a:t>
            </a:r>
          </a:p>
        </p:txBody>
      </p:sp>
      <p:sp>
        <p:nvSpPr>
          <p:cNvPr id="36" name="Rectangle: Diagonal Corners Rounded 35">
            <a:extLst>
              <a:ext uri="{FF2B5EF4-FFF2-40B4-BE49-F238E27FC236}">
                <a16:creationId xmlns:a16="http://schemas.microsoft.com/office/drawing/2014/main" id="{AF970EFB-9EBE-4BD0-9897-6E7F202113B1}"/>
              </a:ext>
            </a:extLst>
          </p:cNvPr>
          <p:cNvSpPr/>
          <p:nvPr/>
        </p:nvSpPr>
        <p:spPr>
          <a:xfrm>
            <a:off x="6355630" y="4130252"/>
            <a:ext cx="1760839" cy="91409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Filtering the double sideband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B07A96B-D6F2-4150-B72F-81000B915626}"/>
              </a:ext>
            </a:extLst>
          </p:cNvPr>
          <p:cNvSpPr/>
          <p:nvPr/>
        </p:nvSpPr>
        <p:spPr>
          <a:xfrm rot="10800000">
            <a:off x="5616739" y="4425283"/>
            <a:ext cx="586596" cy="32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4F8089-577D-4518-8408-FA4C95ACFE20}"/>
              </a:ext>
            </a:extLst>
          </p:cNvPr>
          <p:cNvSpPr/>
          <p:nvPr/>
        </p:nvSpPr>
        <p:spPr>
          <a:xfrm>
            <a:off x="3583969" y="2030002"/>
            <a:ext cx="7371707" cy="1335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B2C32-0ABA-4962-913A-49F4FFCBC649}"/>
              </a:ext>
            </a:extLst>
          </p:cNvPr>
          <p:cNvSpPr txBox="1"/>
          <p:nvPr/>
        </p:nvSpPr>
        <p:spPr>
          <a:xfrm>
            <a:off x="6674224" y="17100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MSP432</a:t>
            </a:r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77CDD-FBE8-42CE-B578-AE39EF8A7D99}"/>
              </a:ext>
            </a:extLst>
          </p:cNvPr>
          <p:cNvSpPr txBox="1"/>
          <p:nvPr/>
        </p:nvSpPr>
        <p:spPr>
          <a:xfrm>
            <a:off x="726040" y="760287"/>
            <a:ext cx="4455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How the Message was Scrambled</a:t>
            </a:r>
            <a:endParaRPr lang="en-US" dirty="0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E5EA49C-6120-4368-9B97-5E10DDE78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28" y="1166670"/>
            <a:ext cx="3274031" cy="2478390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98B2697-BFC5-473E-A24D-4A377AFE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423" y="1166670"/>
            <a:ext cx="3274031" cy="2478390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6CB8F1A-C4BE-4D83-9865-80175E633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28" y="3709524"/>
            <a:ext cx="3274031" cy="2469828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C4814F7-A779-4080-8E5C-7711FBC3C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424" y="3709525"/>
            <a:ext cx="3282591" cy="2469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6461D-2296-4457-BA68-E63C4BD70B72}"/>
              </a:ext>
            </a:extLst>
          </p:cNvPr>
          <p:cNvSpPr txBox="1"/>
          <p:nvPr/>
        </p:nvSpPr>
        <p:spPr>
          <a:xfrm>
            <a:off x="820220" y="2292848"/>
            <a:ext cx="3993221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The message was flipped in the frequency spectrum about the point 3.5kHz.</a:t>
            </a:r>
          </a:p>
          <a:p>
            <a:endParaRPr lang="en-US" sz="2000" dirty="0"/>
          </a:p>
          <a:p>
            <a:r>
              <a:rPr lang="en-US" sz="2000" dirty="0"/>
              <a:t>Furthermore, an 8kHz sine wave was added to the signal.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307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AD1582F-FF04-4FF8-BBA4-1514AE47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57" y="1616509"/>
            <a:ext cx="5366158" cy="28614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86026A-764E-4583-BD2B-4689B9DCAD0B}"/>
              </a:ext>
            </a:extLst>
          </p:cNvPr>
          <p:cNvSpPr txBox="1"/>
          <p:nvPr/>
        </p:nvSpPr>
        <p:spPr>
          <a:xfrm>
            <a:off x="1258348" y="1021902"/>
            <a:ext cx="818765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 dirty="0">
                <a:latin typeface="Century Gothic"/>
                <a:cs typeface="Calibri"/>
              </a:rPr>
              <a:t>Potentiometer Biasing Circuit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EA9C8B-1E17-43D4-AFA2-4A7C1D5F5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797" y="3760365"/>
            <a:ext cx="3089945" cy="23174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28810-1E08-44FB-9CE5-CFA2E4EC3560}"/>
              </a:ext>
            </a:extLst>
          </p:cNvPr>
          <p:cNvSpPr txBox="1"/>
          <p:nvPr/>
        </p:nvSpPr>
        <p:spPr>
          <a:xfrm>
            <a:off x="1256872" y="4518915"/>
            <a:ext cx="614223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How it works: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libri"/>
                <a:cs typeface="Calibri"/>
              </a:rPr>
              <a:t>Removes any previous DC offset with C1 capacitor</a:t>
            </a:r>
            <a:endParaRPr lang="en-US" sz="1600" b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libri"/>
                <a:cs typeface="Calibri"/>
              </a:rPr>
              <a:t>It is a bias circuit that is centered at </a:t>
            </a:r>
            <a:r>
              <a:rPr lang="en-US" sz="1600" b="1" dirty="0">
                <a:latin typeface="Calibri"/>
                <a:cs typeface="Calibri"/>
              </a:rPr>
              <a:t>0.6V mean value</a:t>
            </a:r>
            <a:r>
              <a:rPr lang="en-US" sz="1600" dirty="0">
                <a:latin typeface="Calibri"/>
                <a:cs typeface="Calibri"/>
              </a:rPr>
              <a:t> (added bias)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latin typeface="Calibri"/>
                <a:cs typeface="Calibri"/>
              </a:rPr>
              <a:t>Scales audio input to 0 – 1.2V peak-to-peak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Calibri"/>
                <a:cs typeface="Calibri"/>
              </a:rPr>
              <a:t>The MSP input pins can only read positive voltages; therefore, this circuit is used to shift the signal 0.6V upwards in time domain</a:t>
            </a:r>
          </a:p>
        </p:txBody>
      </p:sp>
    </p:spTree>
    <p:extLst>
      <p:ext uri="{BB962C8B-B14F-4D97-AF65-F5344CB8AC3E}">
        <p14:creationId xmlns:p14="http://schemas.microsoft.com/office/powerpoint/2010/main" val="397063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15D629-1F6D-4B6D-9765-1F183BDCF1E0}"/>
              </a:ext>
            </a:extLst>
          </p:cNvPr>
          <p:cNvSpPr txBox="1"/>
          <p:nvPr/>
        </p:nvSpPr>
        <p:spPr>
          <a:xfrm>
            <a:off x="948647" y="897275"/>
            <a:ext cx="5799760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ADC</a:t>
            </a:r>
          </a:p>
          <a:p>
            <a:endParaRPr lang="en-US" sz="2000" b="1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PIN 5.0 of the MSP Board is the ADC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The audio input comes from the audio jack and goes through the potentiometer biasing circuit and into the ADC.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The ADC has a set reference voltage of 1.2V. This means that the ADC can read voltages from the input pins between GND and 1.2V.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For accuracy, the ADC is 10-bit 0 -1023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This is divided by 4 to become 8-bits 0-255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This is due to pins 2.0 - 2.7 only being 8-bits wide, and the signal is outputted at these pins.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1539A5-03F3-4CA9-98C3-979B012A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917" y="1273175"/>
            <a:ext cx="4404188" cy="4311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D36E5-CF80-481B-A6CE-50540E5F289C}"/>
              </a:ext>
            </a:extLst>
          </p:cNvPr>
          <p:cNvSpPr txBox="1"/>
          <p:nvPr/>
        </p:nvSpPr>
        <p:spPr>
          <a:xfrm>
            <a:off x="6744984" y="5546332"/>
            <a:ext cx="44641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Ramp output testing ADC + DAC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1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1C1897-0ED3-44D2-B3EC-2772D76E5509}"/>
              </a:ext>
            </a:extLst>
          </p:cNvPr>
          <p:cNvSpPr txBox="1"/>
          <p:nvPr/>
        </p:nvSpPr>
        <p:spPr>
          <a:xfrm>
            <a:off x="867747" y="811763"/>
            <a:ext cx="49452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dirty="0" err="1"/>
              <a:t>Bandstop</a:t>
            </a:r>
            <a:r>
              <a:rPr lang="en-GB" b="1" dirty="0"/>
              <a:t> Filter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60E214D-7115-463E-B743-0D132FDB802B}"/>
              </a:ext>
            </a:extLst>
          </p:cNvPr>
          <p:cNvSpPr txBox="1"/>
          <p:nvPr/>
        </p:nvSpPr>
        <p:spPr>
          <a:xfrm>
            <a:off x="838200" y="11768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ea typeface="+mn-lt"/>
                <a:cs typeface="+mn-lt"/>
              </a:rPr>
              <a:t>remove the 8 kHz tone.</a:t>
            </a:r>
            <a:endParaRPr lang="zh-CN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A09636-A2CC-45F0-8DB3-2D69FE46F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43" y="1855769"/>
            <a:ext cx="5389462" cy="383007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34830E0-14EF-4C86-BD84-BF3EF2CB3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5" t="15405" r="38213" b="18799"/>
          <a:stretch/>
        </p:blipFill>
        <p:spPr>
          <a:xfrm>
            <a:off x="6991723" y="2624787"/>
            <a:ext cx="4547813" cy="2752602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32F2D8DD-E0F6-4099-B5B8-D4D05854B376}"/>
              </a:ext>
            </a:extLst>
          </p:cNvPr>
          <p:cNvSpPr/>
          <p:nvPr/>
        </p:nvSpPr>
        <p:spPr>
          <a:xfrm>
            <a:off x="6422489" y="3752048"/>
            <a:ext cx="567515" cy="4826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>
              <a:ea typeface="宋体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70AA14-46E4-48A2-A40B-868BD1AAA80E}"/>
              </a:ext>
            </a:extLst>
          </p:cNvPr>
          <p:cNvSpPr txBox="1"/>
          <p:nvPr/>
        </p:nvSpPr>
        <p:spPr>
          <a:xfrm>
            <a:off x="838200" y="1496982"/>
            <a:ext cx="84304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ea typeface="+mn-lt"/>
                <a:cs typeface="+mn-lt"/>
              </a:rPr>
              <a:t>Infinite Impulse Response (IIR) </a:t>
            </a:r>
            <a:r>
              <a:rPr lang="en-US" altLang="zh-CN" dirty="0">
                <a:ea typeface="+mn-lt"/>
                <a:cs typeface="+mn-lt"/>
              </a:rPr>
              <a:t>Type 2 2nd-Order Chebyshev </a:t>
            </a:r>
            <a:r>
              <a:rPr lang="zh-CN">
                <a:ea typeface="+mn-lt"/>
                <a:cs typeface="+mn-lt"/>
              </a:rPr>
              <a:t>Digital Filter</a:t>
            </a:r>
            <a:endParaRPr 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1056DF-4B75-4C94-AD53-2333F6AC9184}"/>
              </a:ext>
            </a:extLst>
          </p:cNvPr>
          <p:cNvSpPr txBox="1"/>
          <p:nvPr/>
        </p:nvSpPr>
        <p:spPr>
          <a:xfrm>
            <a:off x="932380" y="5738879"/>
            <a:ext cx="1053338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altLang="zh-CN" sz="1400" dirty="0" err="1">
                <a:ea typeface="+mn-lt"/>
                <a:cs typeface="+mn-lt"/>
              </a:rPr>
              <a:t>y</a:t>
            </a:r>
            <a:r>
              <a:rPr lang="en-GB" altLang="zh-CN" sz="1400" baseline="-25000" dirty="0" err="1">
                <a:ea typeface="+mn-lt"/>
                <a:cs typeface="+mn-lt"/>
              </a:rPr>
              <a:t>n</a:t>
            </a:r>
            <a:r>
              <a:rPr lang="en-GB" altLang="zh-CN" sz="1400" baseline="-25000" dirty="0">
                <a:ea typeface="+mn-lt"/>
                <a:cs typeface="+mn-lt"/>
              </a:rPr>
              <a:t> </a:t>
            </a:r>
            <a:r>
              <a:rPr lang="en-GB" altLang="zh-CN" sz="1400" dirty="0">
                <a:ea typeface="+mn-lt"/>
                <a:cs typeface="+mn-lt"/>
              </a:rPr>
              <a:t>– 1.03y</a:t>
            </a:r>
            <a:r>
              <a:rPr lang="en-GB" altLang="zh-CN" sz="1400" baseline="-25000" dirty="0">
                <a:ea typeface="+mn-lt"/>
                <a:cs typeface="+mn-lt"/>
              </a:rPr>
              <a:t>n-1</a:t>
            </a:r>
            <a:r>
              <a:rPr lang="en-GB" altLang="zh-CN" sz="1400" dirty="0">
                <a:ea typeface="+mn-lt"/>
                <a:cs typeface="+mn-lt"/>
              </a:rPr>
              <a:t> + 0.92y</a:t>
            </a:r>
            <a:r>
              <a:rPr lang="en-GB" altLang="zh-CN" sz="1400" baseline="-25000" dirty="0">
                <a:ea typeface="+mn-lt"/>
                <a:cs typeface="+mn-lt"/>
              </a:rPr>
              <a:t>n-2 </a:t>
            </a:r>
            <a:r>
              <a:rPr lang="en-GB" altLang="zh-CN" sz="1400" dirty="0">
                <a:ea typeface="+mn-lt"/>
                <a:cs typeface="+mn-lt"/>
              </a:rPr>
              <a:t>= 0.96(</a:t>
            </a:r>
            <a:r>
              <a:rPr lang="en-GB" altLang="zh-CN" sz="1400" dirty="0" err="1">
                <a:ea typeface="+mn-lt"/>
                <a:cs typeface="+mn-lt"/>
              </a:rPr>
              <a:t>x</a:t>
            </a:r>
            <a:r>
              <a:rPr lang="en-GB" altLang="zh-CN" sz="1400" baseline="-25000" dirty="0" err="1">
                <a:ea typeface="+mn-lt"/>
                <a:cs typeface="+mn-lt"/>
              </a:rPr>
              <a:t>n</a:t>
            </a:r>
            <a:r>
              <a:rPr lang="en-GB" altLang="zh-CN" sz="1400" dirty="0">
                <a:ea typeface="+mn-lt"/>
                <a:cs typeface="+mn-lt"/>
              </a:rPr>
              <a:t> </a:t>
            </a:r>
            <a:r>
              <a:rPr lang="en-US" altLang="zh-CN" sz="1400" dirty="0">
                <a:ea typeface="+mn-lt"/>
                <a:cs typeface="+mn-lt"/>
              </a:rPr>
              <a:t>– </a:t>
            </a:r>
            <a:r>
              <a:rPr lang="en-GB" altLang="zh-CN" sz="1400" dirty="0">
                <a:ea typeface="+mn-lt"/>
                <a:cs typeface="+mn-lt"/>
              </a:rPr>
              <a:t>1.07x</a:t>
            </a:r>
            <a:r>
              <a:rPr lang="en-GB" altLang="zh-CN" sz="1400" baseline="-25000" dirty="0">
                <a:ea typeface="+mn-lt"/>
                <a:cs typeface="+mn-lt"/>
              </a:rPr>
              <a:t>n-1</a:t>
            </a:r>
            <a:r>
              <a:rPr lang="en-GB" altLang="zh-CN" sz="1400" dirty="0">
                <a:ea typeface="+mn-lt"/>
                <a:cs typeface="+mn-lt"/>
              </a:rPr>
              <a:t> + x</a:t>
            </a:r>
            <a:r>
              <a:rPr lang="en-GB" altLang="zh-CN" sz="1400" baseline="-25000" dirty="0">
                <a:ea typeface="+mn-lt"/>
                <a:cs typeface="+mn-lt"/>
              </a:rPr>
              <a:t>n-2</a:t>
            </a:r>
            <a:r>
              <a:rPr lang="en-US" altLang="zh-CN" sz="1400" dirty="0">
                <a:ea typeface="+mn-lt"/>
                <a:cs typeface="+mn-lt"/>
              </a:rPr>
              <a:t>) -&gt; </a:t>
            </a:r>
            <a:r>
              <a:rPr lang="en-GB" sz="2000" b="1" dirty="0" err="1">
                <a:ea typeface="+mn-lt"/>
                <a:cs typeface="+mn-lt"/>
              </a:rPr>
              <a:t>y</a:t>
            </a:r>
            <a:r>
              <a:rPr lang="en-GB" sz="2000" b="1" baseline="-25000" dirty="0" err="1">
                <a:ea typeface="+mn-lt"/>
                <a:cs typeface="+mn-lt"/>
              </a:rPr>
              <a:t>n</a:t>
            </a:r>
            <a:r>
              <a:rPr lang="en-GB" sz="2000" b="1" dirty="0">
                <a:ea typeface="+mn-lt"/>
                <a:cs typeface="+mn-lt"/>
              </a:rPr>
              <a:t> = 1.03y</a:t>
            </a:r>
            <a:r>
              <a:rPr lang="en-GB" sz="2000" b="1" baseline="-25000" dirty="0">
                <a:ea typeface="+mn-lt"/>
                <a:cs typeface="+mn-lt"/>
              </a:rPr>
              <a:t>n-1</a:t>
            </a:r>
            <a:r>
              <a:rPr lang="en-GB" sz="2000" b="1" dirty="0">
                <a:ea typeface="+mn-lt"/>
                <a:cs typeface="+mn-lt"/>
              </a:rPr>
              <a:t> - 0.92y</a:t>
            </a:r>
            <a:r>
              <a:rPr lang="en-GB" sz="2000" b="1" baseline="-25000" dirty="0">
                <a:ea typeface="+mn-lt"/>
                <a:cs typeface="+mn-lt"/>
              </a:rPr>
              <a:t>n-2</a:t>
            </a:r>
            <a:r>
              <a:rPr lang="en-GB" sz="2000" b="1" dirty="0">
                <a:ea typeface="+mn-lt"/>
                <a:cs typeface="+mn-lt"/>
              </a:rPr>
              <a:t> + 0.96(</a:t>
            </a:r>
            <a:r>
              <a:rPr lang="en-GB" sz="2000" b="1" dirty="0" err="1">
                <a:ea typeface="+mn-lt"/>
                <a:cs typeface="+mn-lt"/>
              </a:rPr>
              <a:t>x</a:t>
            </a:r>
            <a:r>
              <a:rPr lang="en-GB" sz="2000" b="1" baseline="-25000" dirty="0" err="1">
                <a:ea typeface="+mn-lt"/>
                <a:cs typeface="+mn-lt"/>
              </a:rPr>
              <a:t>n</a:t>
            </a:r>
            <a:r>
              <a:rPr lang="en-GB" sz="2000" b="1" dirty="0">
                <a:ea typeface="+mn-lt"/>
                <a:cs typeface="+mn-lt"/>
              </a:rPr>
              <a:t> </a:t>
            </a:r>
            <a:r>
              <a:rPr lang="en-US" sz="2000" b="1" dirty="0">
                <a:ea typeface="+mn-lt"/>
                <a:cs typeface="+mn-lt"/>
              </a:rPr>
              <a:t>– </a:t>
            </a:r>
            <a:r>
              <a:rPr lang="en-GB" sz="2000" b="1" dirty="0">
                <a:ea typeface="+mn-lt"/>
                <a:cs typeface="+mn-lt"/>
              </a:rPr>
              <a:t>1.07x</a:t>
            </a:r>
            <a:r>
              <a:rPr lang="en-GB" sz="2000" b="1" baseline="-25000" dirty="0">
                <a:ea typeface="+mn-lt"/>
                <a:cs typeface="+mn-lt"/>
              </a:rPr>
              <a:t>n-1</a:t>
            </a:r>
            <a:r>
              <a:rPr lang="en-GB" sz="2000" b="1" dirty="0">
                <a:ea typeface="+mn-lt"/>
                <a:cs typeface="+mn-lt"/>
              </a:rPr>
              <a:t> + x</a:t>
            </a:r>
            <a:r>
              <a:rPr lang="en-GB" sz="2000" b="1" baseline="-25000" dirty="0">
                <a:ea typeface="+mn-lt"/>
                <a:cs typeface="+mn-lt"/>
              </a:rPr>
              <a:t>n-2</a:t>
            </a:r>
            <a:r>
              <a:rPr lang="en-US" sz="2000" b="1" dirty="0">
                <a:ea typeface="+mn-lt"/>
                <a:cs typeface="+mn-lt"/>
              </a:rPr>
              <a:t>)</a:t>
            </a:r>
            <a:endParaRPr lang="en-US" altLang="zh-CN" sz="2000" b="1">
              <a:ea typeface="宋体"/>
            </a:endParaRPr>
          </a:p>
        </p:txBody>
      </p:sp>
      <p:sp>
        <p:nvSpPr>
          <p:cNvPr id="10" name="箭头: 右 6">
            <a:extLst>
              <a:ext uri="{FF2B5EF4-FFF2-40B4-BE49-F238E27FC236}">
                <a16:creationId xmlns:a16="http://schemas.microsoft.com/office/drawing/2014/main" id="{8870A0EB-8204-46DE-AC07-6203F3F69D7B}"/>
              </a:ext>
            </a:extLst>
          </p:cNvPr>
          <p:cNvSpPr/>
          <p:nvPr/>
        </p:nvSpPr>
        <p:spPr>
          <a:xfrm rot="5400000">
            <a:off x="8759858" y="5318857"/>
            <a:ext cx="387718" cy="33705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dirty="0"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18668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EDEB4C-5E7E-488A-A597-1FDBADDD37C4}"/>
              </a:ext>
            </a:extLst>
          </p:cNvPr>
          <p:cNvSpPr txBox="1"/>
          <p:nvPr/>
        </p:nvSpPr>
        <p:spPr>
          <a:xfrm>
            <a:off x="895739" y="933061"/>
            <a:ext cx="492656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 dirty="0"/>
              <a:t>Sine Wave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9BA98F03-E833-4259-A751-588B74E0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37" y="2138080"/>
            <a:ext cx="4278085" cy="483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D7845-3C5C-40AD-A80A-7A41E5B9BEE3}"/>
              </a:ext>
            </a:extLst>
          </p:cNvPr>
          <p:cNvSpPr txBox="1"/>
          <p:nvPr/>
        </p:nvSpPr>
        <p:spPr>
          <a:xfrm>
            <a:off x="5421086" y="2198915"/>
            <a:ext cx="4985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-- Half-power sidebands about y frequency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D7E7E-5C5E-4923-858A-DE4AF3B1E2A8}"/>
              </a:ext>
            </a:extLst>
          </p:cNvPr>
          <p:cNvSpPr txBox="1"/>
          <p:nvPr/>
        </p:nvSpPr>
        <p:spPr>
          <a:xfrm>
            <a:off x="1132114" y="1415143"/>
            <a:ext cx="4985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WHY Modulate by Sine?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E35AD-7BB3-4BA3-B91B-95304CDD6375}"/>
              </a:ext>
            </a:extLst>
          </p:cNvPr>
          <p:cNvSpPr txBox="1"/>
          <p:nvPr/>
        </p:nvSpPr>
        <p:spPr>
          <a:xfrm>
            <a:off x="1045029" y="3200400"/>
            <a:ext cx="96229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Scrambled Audio has flipped the original in 0Hz – 7kHz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Multiply by sin(2π7000) to flip scrambled audio about 7kHz with flipped sideband in 0Hz-7kHz and high-frequency sideband.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0Hz-7kHz is double-flipped so back to original audio.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High-frequency sideband filtered by anti-aliasing filter.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BC54D-73F5-438E-AA2C-B3A195A4FACB}"/>
              </a:ext>
            </a:extLst>
          </p:cNvPr>
          <p:cNvSpPr txBox="1"/>
          <p:nvPr/>
        </p:nvSpPr>
        <p:spPr>
          <a:xfrm>
            <a:off x="895739" y="933061"/>
            <a:ext cx="492656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 b="1" dirty="0"/>
              <a:t>Sine Wave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04CB5D1-9A81-4FBF-8053-D4DCE579BA0B}"/>
              </a:ext>
            </a:extLst>
          </p:cNvPr>
          <p:cNvSpPr txBox="1"/>
          <p:nvPr/>
        </p:nvSpPr>
        <p:spPr>
          <a:xfrm>
            <a:off x="1132114" y="1413431"/>
            <a:ext cx="498565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HOW to make smooth Sine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910C5-A6DB-40B8-A4EC-F9A1FA92D3B8}"/>
              </a:ext>
            </a:extLst>
          </p:cNvPr>
          <p:cNvSpPr txBox="1"/>
          <p:nvPr/>
        </p:nvSpPr>
        <p:spPr>
          <a:xfrm>
            <a:off x="1128445" y="1881881"/>
            <a:ext cx="541448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Master Clock (MCLK) = 48kHz and </a:t>
            </a:r>
            <a:r>
              <a:rPr lang="en-US" dirty="0" err="1"/>
              <a:t>SysTick</a:t>
            </a:r>
            <a:r>
              <a:rPr lang="en-US" dirty="0"/>
              <a:t> ISR runs every 960 CLK cycles</a:t>
            </a:r>
          </a:p>
          <a:p>
            <a:r>
              <a:rPr lang="en-US" dirty="0"/>
              <a:t>--&gt; </a:t>
            </a:r>
            <a:r>
              <a:rPr lang="en-US" b="1" dirty="0" err="1"/>
              <a:t>SysTick</a:t>
            </a:r>
            <a:r>
              <a:rPr lang="en-US" b="1" dirty="0"/>
              <a:t> runs at 50kHz sample rate</a:t>
            </a:r>
          </a:p>
          <a:p>
            <a:endParaRPr lang="en-US" b="1" dirty="0"/>
          </a:p>
          <a:p>
            <a:r>
              <a:rPr lang="en-US" dirty="0"/>
              <a:t>Sine multiplies the </a:t>
            </a:r>
            <a:r>
              <a:rPr lang="en-US" dirty="0" err="1"/>
              <a:t>Bandstop</a:t>
            </a:r>
            <a:r>
              <a:rPr lang="en-US" dirty="0"/>
              <a:t> output in </a:t>
            </a:r>
            <a:r>
              <a:rPr lang="en-US" dirty="0" err="1"/>
              <a:t>SysTick</a:t>
            </a:r>
            <a:r>
              <a:rPr lang="en-US" dirty="0"/>
              <a:t> so the</a:t>
            </a:r>
            <a:r>
              <a:rPr lang="en-US" b="1" dirty="0"/>
              <a:t> sine must be sampled at 50kHz</a:t>
            </a:r>
          </a:p>
          <a:p>
            <a:endParaRPr lang="en-US" b="1" dirty="0"/>
          </a:p>
          <a:p>
            <a:r>
              <a:rPr lang="en-US" b="1" dirty="0"/>
              <a:t>Problem: </a:t>
            </a:r>
            <a:r>
              <a:rPr lang="en-US" dirty="0"/>
              <a:t>7kHz sine frequency does not divide into 50kHz sample frequency</a:t>
            </a:r>
          </a:p>
          <a:p>
            <a:r>
              <a:rPr lang="en-US" b="1" dirty="0">
                <a:ea typeface="+mn-lt"/>
                <a:cs typeface="+mn-lt"/>
              </a:rPr>
              <a:t>Solution:</a:t>
            </a:r>
            <a:r>
              <a:rPr lang="en-US" dirty="0">
                <a:ea typeface="+mn-lt"/>
                <a:cs typeface="+mn-lt"/>
              </a:rPr>
              <a:t> Using sine and cosine at A=2kHz and B=5kHz as A and B divide into 50kHz!</a:t>
            </a:r>
          </a:p>
          <a:p>
            <a:pPr algn="ctr"/>
            <a:r>
              <a:rPr lang="en-US" i="1" dirty="0">
                <a:ea typeface="+mn-lt"/>
                <a:cs typeface="+mn-lt"/>
              </a:rPr>
              <a:t>sin(A+B) = sin(7kHz) = sin(A)cos(B) + cos(A)sin(B)</a:t>
            </a:r>
            <a:endParaRPr lang="en-US" dirty="0"/>
          </a:p>
        </p:txBody>
      </p:sp>
      <p:pic>
        <p:nvPicPr>
          <p:cNvPr id="10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1032B82-5A49-4A82-81A9-C63BEA9D2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96" y="1072794"/>
            <a:ext cx="4601109" cy="46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363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2_Win32_AS_v3" id="{A204E388-A84B-4CC6-98FC-54ED9900B3CD}" vid="{1AF041A9-EA2C-4539-9272-70AF2168FE9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561A2BB072474DAACE0CF40972EA1F" ma:contentTypeVersion="4" ma:contentTypeDescription="Create a new document." ma:contentTypeScope="" ma:versionID="b442fe10997f8401c236a47b7c350af3">
  <xsd:schema xmlns:xsd="http://www.w3.org/2001/XMLSchema" xmlns:xs="http://www.w3.org/2001/XMLSchema" xmlns:p="http://schemas.microsoft.com/office/2006/metadata/properties" xmlns:ns2="ba5da5f0-e887-4f83-9221-9ad2ddf44f13" targetNamespace="http://schemas.microsoft.com/office/2006/metadata/properties" ma:root="true" ma:fieldsID="5fc70bef12c572f29c6bf2c7ca5c3f64" ns2:_="">
    <xsd:import namespace="ba5da5f0-e887-4f83-9221-9ad2ddf44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da5f0-e887-4f83-9221-9ad2ddf44f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29FA76-0C86-4BF1-99F1-A3115FBFFA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FAF7B5-E40C-46BE-9C83-DA251FCAE61E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16c05727-aa75-4e4a-9b5f-8a80a1165891"/>
    <ds:schemaRef ds:uri="http://purl.org/dc/terms/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A746EF-3F02-4C84-B273-164F1D7DEC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da5f0-e887-4f83-9221-9ad2ddf44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162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RetrospectVTI</vt:lpstr>
      <vt:lpstr>Scenario x </vt:lpstr>
      <vt:lpstr>Main objectives</vt:lpstr>
      <vt:lpstr>General block diagram to descramble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Scenario x </dc:title>
  <dc:creator/>
  <cp:lastModifiedBy/>
  <cp:revision>406</cp:revision>
  <dcterms:created xsi:type="dcterms:W3CDTF">2022-01-18T15:09:19Z</dcterms:created>
  <dcterms:modified xsi:type="dcterms:W3CDTF">2022-01-19T15:06:17Z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0x010100BF561A2BB072474DAACE0CF40972EA1F</vt:lpwstr>
  </property>
</Properties>
</file>